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  <p:sldId id="262" r:id="rId7"/>
    <p:sldId id="271" r:id="rId8"/>
    <p:sldId id="265" r:id="rId9"/>
    <p:sldId id="263" r:id="rId10"/>
    <p:sldId id="264" r:id="rId11"/>
    <p:sldId id="266" r:id="rId12"/>
    <p:sldId id="269" r:id="rId13"/>
    <p:sldId id="267" r:id="rId14"/>
    <p:sldId id="268" r:id="rId15"/>
  </p:sldIdLst>
  <p:sldSz cx="12192000" cy="6858000"/>
  <p:notesSz cx="6797675" cy="98742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48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5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730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72C384B-5E61-436C-ABB9-822944D6C4B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 bwMode="gray">
          <a:xfrm>
            <a:off x="351688" y="1276351"/>
            <a:ext cx="11448907" cy="4715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4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7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43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94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0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79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596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78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3A46-D895-47E9-B600-AB81C96A7809}" type="datetimeFigureOut">
              <a:rPr lang="nl-NL" smtClean="0"/>
              <a:t>5-3-2026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69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pentair.eu/nl/product-finder/categories/coffee-machines-1349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hyperlink" Target="http://www.brita.co.uk/brita/en-gb/cms/professional.grid" TargetMode="Externa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ua-free.com/nl/zoeken?tx_solr%5Bq%5D=il5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hyperlink" Target="https://aclaris.com/en/in-tank-filter-acl-tfb150/" TargetMode="External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5216441" y="973906"/>
            <a:ext cx="3772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Everpure water filters</a:t>
            </a:r>
            <a:endParaRPr lang="nl-NL" sz="32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781" y="891007"/>
            <a:ext cx="1480774" cy="1476873"/>
          </a:xfrm>
          <a:prstGeom prst="rect">
            <a:avLst/>
          </a:prstGeom>
        </p:spPr>
      </p:pic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8806"/>
              </p:ext>
            </p:extLst>
          </p:nvPr>
        </p:nvGraphicFramePr>
        <p:xfrm>
          <a:off x="309703" y="905348"/>
          <a:ext cx="4906737" cy="939165"/>
        </p:xfrm>
        <a:graphic>
          <a:graphicData uri="http://schemas.openxmlformats.org/drawingml/2006/table">
            <a:tbl>
              <a:tblPr/>
              <a:tblGrid>
                <a:gridCol w="69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386">
                  <a:extLst>
                    <a:ext uri="{9D8B030D-6E8A-4147-A177-3AD203B41FA5}">
                      <a16:colId xmlns:a16="http://schemas.microsoft.com/office/drawing/2014/main" val="2134285538"/>
                    </a:ext>
                  </a:extLst>
                </a:gridCol>
                <a:gridCol w="2277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947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material number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Everpure Waterfilters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55032301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EV960100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4C FILTER PATROON EVERPURE COLD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55043990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4312-13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FILTER EVERPURE UPPER PART QL3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3314E83-39EA-47EF-97EE-6E28A62E8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58" y="1843507"/>
            <a:ext cx="5734050" cy="42957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A8842C-6214-4A13-AB44-30490B2BB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752" y="2964316"/>
            <a:ext cx="5619750" cy="18002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C0379E-DD0D-4837-B4B3-F6DD4C416B93}"/>
              </a:ext>
            </a:extLst>
          </p:cNvPr>
          <p:cNvSpPr txBox="1"/>
          <p:nvPr/>
        </p:nvSpPr>
        <p:spPr>
          <a:xfrm>
            <a:off x="4452" y="4527"/>
            <a:ext cx="1778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Version 5-3-2026</a:t>
            </a:r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953FC1-3EDC-4BFD-9D2E-2A8724C86F4F}"/>
              </a:ext>
            </a:extLst>
          </p:cNvPr>
          <p:cNvSpPr txBox="1"/>
          <p:nvPr/>
        </p:nvSpPr>
        <p:spPr>
          <a:xfrm>
            <a:off x="9212218" y="2367880"/>
            <a:ext cx="24082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nl-NL" sz="1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FILTER EVERPURE UPPER PART QL3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E28FCB-D835-48CD-BD9D-BDCED20329FA}"/>
              </a:ext>
            </a:extLst>
          </p:cNvPr>
          <p:cNvSpPr txBox="1"/>
          <p:nvPr/>
        </p:nvSpPr>
        <p:spPr>
          <a:xfrm>
            <a:off x="309704" y="552243"/>
            <a:ext cx="3130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Pentair</a:t>
            </a:r>
            <a:r>
              <a:rPr lang="nl-NL" dirty="0"/>
              <a:t> Water Belgium BVBA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B5FF80-1A69-4685-A40F-FFAA1F14367D}"/>
              </a:ext>
            </a:extLst>
          </p:cNvPr>
          <p:cNvSpPr txBox="1"/>
          <p:nvPr/>
        </p:nvSpPr>
        <p:spPr>
          <a:xfrm>
            <a:off x="3192227" y="532011"/>
            <a:ext cx="7374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5"/>
              </a:rPr>
              <a:t>https://www.pentair.eu/nl/product-finder/categories/coffee-machines-1349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5201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269560"/>
              </p:ext>
            </p:extLst>
          </p:nvPr>
        </p:nvGraphicFramePr>
        <p:xfrm>
          <a:off x="578679" y="1094947"/>
          <a:ext cx="6942003" cy="2751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222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928942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836490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3190349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</a:tblGrid>
              <a:tr h="614655">
                <a:tc gridSpan="4"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Brita water filter </a:t>
                      </a:r>
                      <a:r>
                        <a:rPr lang="en-US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Intenza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(only for </a:t>
                      </a:r>
                      <a:r>
                        <a:rPr lang="en-US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watertank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version needed for Magic)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5139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869030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55126399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4057069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BRITA WATER FILTER 1 UNIT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dirty="0"/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SAECO BRITA WATER FILTER INTENZA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21002660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C96B978-B1D4-0C57-0330-BE2FC1F68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481" y="2334561"/>
            <a:ext cx="1266593" cy="15113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88BFCF-1A24-A1F2-FF4D-318E4BD45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79" y="248030"/>
            <a:ext cx="1917941" cy="914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E2E3A5-220D-1AE7-2278-528A30B62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182" y="1776257"/>
            <a:ext cx="2943636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54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231AB97A-AD18-4924-AB32-3BA34E1C1E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929" y="1908209"/>
            <a:ext cx="5663542" cy="47148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A71097-C763-4A7F-8A96-C636F95D1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250" y="3210196"/>
            <a:ext cx="5695950" cy="1447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4DA3627-81DA-48F5-B6C6-857A6221D4E6}"/>
              </a:ext>
            </a:extLst>
          </p:cNvPr>
          <p:cNvSpPr txBox="1"/>
          <p:nvPr/>
        </p:nvSpPr>
        <p:spPr>
          <a:xfrm>
            <a:off x="309704" y="554836"/>
            <a:ext cx="2877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Pentair</a:t>
            </a:r>
            <a:r>
              <a:rPr lang="nl-NL" dirty="0"/>
              <a:t> Water Belgium BVBA</a:t>
            </a:r>
          </a:p>
        </p:txBody>
      </p:sp>
      <p:sp>
        <p:nvSpPr>
          <p:cNvPr id="15" name="Tekstvak 6">
            <a:extLst>
              <a:ext uri="{FF2B5EF4-FFF2-40B4-BE49-F238E27FC236}">
                <a16:creationId xmlns:a16="http://schemas.microsoft.com/office/drawing/2014/main" id="{1D6BB62A-DE9B-4311-BBBA-D92E60B10C88}"/>
              </a:ext>
            </a:extLst>
          </p:cNvPr>
          <p:cNvSpPr txBox="1"/>
          <p:nvPr/>
        </p:nvSpPr>
        <p:spPr>
          <a:xfrm>
            <a:off x="5216441" y="973906"/>
            <a:ext cx="3772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Everpure water filters</a:t>
            </a:r>
            <a:endParaRPr lang="nl-NL" sz="3200" dirty="0"/>
          </a:p>
        </p:txBody>
      </p:sp>
      <p:pic>
        <p:nvPicPr>
          <p:cNvPr id="16" name="Afbeelding 7">
            <a:extLst>
              <a:ext uri="{FF2B5EF4-FFF2-40B4-BE49-F238E27FC236}">
                <a16:creationId xmlns:a16="http://schemas.microsoft.com/office/drawing/2014/main" id="{1AECDB89-F7CE-48DB-B8AD-0908E141F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8781" y="891007"/>
            <a:ext cx="1480774" cy="14768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DF9EC7-4C0D-4D54-844D-170B026D186B}"/>
              </a:ext>
            </a:extLst>
          </p:cNvPr>
          <p:cNvSpPr txBox="1"/>
          <p:nvPr/>
        </p:nvSpPr>
        <p:spPr>
          <a:xfrm>
            <a:off x="9212218" y="2367880"/>
            <a:ext cx="24082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nl-NL" sz="1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FILTER EVERPURE UPPER PART QL3</a:t>
            </a:r>
          </a:p>
        </p:txBody>
      </p:sp>
      <p:graphicFrame>
        <p:nvGraphicFramePr>
          <p:cNvPr id="3" name="Tabel 9">
            <a:extLst>
              <a:ext uri="{FF2B5EF4-FFF2-40B4-BE49-F238E27FC236}">
                <a16:creationId xmlns:a16="http://schemas.microsoft.com/office/drawing/2014/main" id="{6A74FBB8-B891-0A29-667D-58DC5DAC3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861448"/>
              </p:ext>
            </p:extLst>
          </p:nvPr>
        </p:nvGraphicFramePr>
        <p:xfrm>
          <a:off x="309703" y="905348"/>
          <a:ext cx="4906737" cy="939165"/>
        </p:xfrm>
        <a:graphic>
          <a:graphicData uri="http://schemas.openxmlformats.org/drawingml/2006/table">
            <a:tbl>
              <a:tblPr/>
              <a:tblGrid>
                <a:gridCol w="69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386">
                  <a:extLst>
                    <a:ext uri="{9D8B030D-6E8A-4147-A177-3AD203B41FA5}">
                      <a16:colId xmlns:a16="http://schemas.microsoft.com/office/drawing/2014/main" val="2134285538"/>
                    </a:ext>
                  </a:extLst>
                </a:gridCol>
                <a:gridCol w="2277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947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material number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Everpure Waterfilters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55032301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EV960100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4C FILTER PATROON EVERPURE COLD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55043990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4312-13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FILTER EVERPURE UPPER PART QL3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55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4DA3627-81DA-48F5-B6C6-857A6221D4E6}"/>
              </a:ext>
            </a:extLst>
          </p:cNvPr>
          <p:cNvSpPr txBox="1"/>
          <p:nvPr/>
        </p:nvSpPr>
        <p:spPr>
          <a:xfrm>
            <a:off x="309704" y="554836"/>
            <a:ext cx="2877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Pentair</a:t>
            </a:r>
            <a:r>
              <a:rPr lang="nl-NL" dirty="0"/>
              <a:t> Water Belgium BVBA</a:t>
            </a:r>
          </a:p>
        </p:txBody>
      </p:sp>
      <p:sp>
        <p:nvSpPr>
          <p:cNvPr id="15" name="Tekstvak 6">
            <a:extLst>
              <a:ext uri="{FF2B5EF4-FFF2-40B4-BE49-F238E27FC236}">
                <a16:creationId xmlns:a16="http://schemas.microsoft.com/office/drawing/2014/main" id="{1D6BB62A-DE9B-4311-BBBA-D92E60B10C88}"/>
              </a:ext>
            </a:extLst>
          </p:cNvPr>
          <p:cNvSpPr txBox="1"/>
          <p:nvPr/>
        </p:nvSpPr>
        <p:spPr>
          <a:xfrm>
            <a:off x="5216441" y="973906"/>
            <a:ext cx="3772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Everpure water filters</a:t>
            </a:r>
            <a:endParaRPr lang="nl-NL" sz="3200" dirty="0"/>
          </a:p>
        </p:txBody>
      </p:sp>
      <p:pic>
        <p:nvPicPr>
          <p:cNvPr id="16" name="Afbeelding 7">
            <a:extLst>
              <a:ext uri="{FF2B5EF4-FFF2-40B4-BE49-F238E27FC236}">
                <a16:creationId xmlns:a16="http://schemas.microsoft.com/office/drawing/2014/main" id="{1AECDB89-F7CE-48DB-B8AD-0908E141F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781" y="891007"/>
            <a:ext cx="1480774" cy="14768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DF9EC7-4C0D-4D54-844D-170B026D186B}"/>
              </a:ext>
            </a:extLst>
          </p:cNvPr>
          <p:cNvSpPr txBox="1"/>
          <p:nvPr/>
        </p:nvSpPr>
        <p:spPr>
          <a:xfrm>
            <a:off x="9212218" y="2367880"/>
            <a:ext cx="24082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nl-NL" sz="1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FILTER EVERPURE UPPER PART QL3</a:t>
            </a:r>
          </a:p>
        </p:txBody>
      </p:sp>
      <p:graphicFrame>
        <p:nvGraphicFramePr>
          <p:cNvPr id="3" name="Tabel 9">
            <a:extLst>
              <a:ext uri="{FF2B5EF4-FFF2-40B4-BE49-F238E27FC236}">
                <a16:creationId xmlns:a16="http://schemas.microsoft.com/office/drawing/2014/main" id="{6A74FBB8-B891-0A29-667D-58DC5DAC3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169185"/>
              </p:ext>
            </p:extLst>
          </p:nvPr>
        </p:nvGraphicFramePr>
        <p:xfrm>
          <a:off x="309703" y="905348"/>
          <a:ext cx="4906737" cy="939165"/>
        </p:xfrm>
        <a:graphic>
          <a:graphicData uri="http://schemas.openxmlformats.org/drawingml/2006/table">
            <a:tbl>
              <a:tblPr/>
              <a:tblGrid>
                <a:gridCol w="69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386">
                  <a:extLst>
                    <a:ext uri="{9D8B030D-6E8A-4147-A177-3AD203B41FA5}">
                      <a16:colId xmlns:a16="http://schemas.microsoft.com/office/drawing/2014/main" val="2134285538"/>
                    </a:ext>
                  </a:extLst>
                </a:gridCol>
                <a:gridCol w="2277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947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material number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Everpure Waterfilters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55032301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EV960100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4C FILTER PATROON EVERPURE COLD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55043990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4312-13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FILTER EVERPURE UPPER PART QL3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AE2782E-DAEB-C5D7-C09F-070B5D52F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592" y="2224820"/>
            <a:ext cx="4094934" cy="42664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1673B5-96DF-6E5B-411A-4A13D2B00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903" y="2045011"/>
            <a:ext cx="1371600" cy="4191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224B54-7F0F-84E3-1B10-2373DABEF0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526" y="2948633"/>
            <a:ext cx="5387513" cy="179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1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4646D8B-4303-44AA-B885-89CCCA6DD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817930"/>
              </p:ext>
            </p:extLst>
          </p:nvPr>
        </p:nvGraphicFramePr>
        <p:xfrm>
          <a:off x="89607" y="675435"/>
          <a:ext cx="6003375" cy="6118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1648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21170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816007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24838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7585843"/>
                  </a:ext>
                </a:extLst>
              </a:tr>
              <a:tr h="1432617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55111738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RÜCKFLUßVERHINDERER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G3/8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1000639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7192471"/>
                  </a:ext>
                </a:extLst>
              </a:tr>
              <a:tr h="1511929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55113842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 HEAD 0-70% G3/8" (PACK 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1013637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910440"/>
                  </a:ext>
                </a:extLst>
              </a:tr>
              <a:tr h="1430447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55111739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C500 QUELL KARTUSCHE BRITA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1002045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5110313"/>
                  </a:ext>
                </a:extLst>
              </a:tr>
              <a:tr h="1276539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55112461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C50 QUELL  FI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1002730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942959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9384E14-751B-4CFB-BE23-842D45905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00" y="4544"/>
            <a:ext cx="1915380" cy="7182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F463CB-72B6-4B12-8756-5DFD45987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020" y="5330733"/>
            <a:ext cx="2801858" cy="1368349"/>
          </a:xfrm>
          <a:prstGeom prst="rect">
            <a:avLst/>
          </a:prstGeom>
        </p:spPr>
      </p:pic>
      <p:sp>
        <p:nvSpPr>
          <p:cNvPr id="19" name="Rechthoek 1">
            <a:extLst>
              <a:ext uri="{FF2B5EF4-FFF2-40B4-BE49-F238E27FC236}">
                <a16:creationId xmlns:a16="http://schemas.microsoft.com/office/drawing/2014/main" id="{58F5C9F9-567D-462F-9DFD-D515D106FAC9}"/>
              </a:ext>
            </a:extLst>
          </p:cNvPr>
          <p:cNvSpPr/>
          <p:nvPr/>
        </p:nvSpPr>
        <p:spPr>
          <a:xfrm>
            <a:off x="2508427" y="179011"/>
            <a:ext cx="5622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http://www.brita.co.uk/brita/en-gb/cms/professional.grid</a:t>
            </a:r>
            <a:endParaRPr lang="nl-NL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2729475-4276-45D8-B38C-9EDFEBC46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3019" y="1109036"/>
            <a:ext cx="3019176" cy="114738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205CCC-1494-422F-A866-A0DFBEBE9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3019" y="3924548"/>
            <a:ext cx="2801859" cy="134245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D267A06-7DAD-4E87-B222-FEF51C0D1B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3019" y="2591134"/>
            <a:ext cx="2981978" cy="1294347"/>
          </a:xfrm>
          <a:prstGeom prst="rect">
            <a:avLst/>
          </a:prstGeom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A8454077-A52C-4168-BB20-D10D0217D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369289"/>
              </p:ext>
            </p:extLst>
          </p:nvPr>
        </p:nvGraphicFramePr>
        <p:xfrm>
          <a:off x="6320119" y="684873"/>
          <a:ext cx="5539921" cy="61182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675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1758950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663371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39768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8536613"/>
                  </a:ext>
                </a:extLst>
              </a:tr>
              <a:tr h="1468831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55113844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C150 QUELL ST (PACK 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102828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47687799"/>
                  </a:ext>
                </a:extLst>
              </a:tr>
              <a:tr h="1465908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55113845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C150 QUELL ST (PACK 6)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102829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1360574"/>
                  </a:ext>
                </a:extLst>
              </a:tr>
              <a:tr h="1426772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C300 QUELL 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102826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5649474"/>
                  </a:ext>
                </a:extLst>
              </a:tr>
              <a:tr h="129001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C1100 QUELL 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1012446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4356887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09B8EF4C-66A2-4E9F-871E-4CB006534D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3683" y="1137353"/>
            <a:ext cx="2943461" cy="146045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2E34239-1A02-4980-A28A-DAFB3DA6BA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3682" y="2597803"/>
            <a:ext cx="2829623" cy="146045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36987F5-1F13-46A2-BBE8-174B94AF1C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13682" y="4083443"/>
            <a:ext cx="2743021" cy="142058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FA69917-9CAA-4127-85C0-08753E7AE0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13683" y="5504029"/>
            <a:ext cx="2685389" cy="127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7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24C36A7F-FEB5-4A28-929A-8B3FB6930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31536"/>
              </p:ext>
            </p:extLst>
          </p:nvPr>
        </p:nvGraphicFramePr>
        <p:xfrm>
          <a:off x="46782" y="724416"/>
          <a:ext cx="5493939" cy="60494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9968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1570782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760264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35967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3995485"/>
                  </a:ext>
                </a:extLst>
              </a:tr>
              <a:tr h="1383266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C500 FINEST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1008830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7640038"/>
                  </a:ext>
                </a:extLst>
              </a:tr>
              <a:tr h="1358020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1200 CLEAN HW NEW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292083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9463243"/>
                  </a:ext>
                </a:extLst>
              </a:tr>
              <a:tr h="134826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55115902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1200 CLEAN FILTER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315645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3854510"/>
                  </a:ext>
                </a:extLst>
              </a:tr>
              <a:tr h="1493129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55116440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C1100 FINEST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1017518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526116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9A35063E-797E-40D1-852E-BA0E4A5BC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150" y="2481878"/>
            <a:ext cx="3410724" cy="14525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45DF891-06F3-45AC-9DD0-FA30F2812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054" y="3929637"/>
            <a:ext cx="3072188" cy="134534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143B8E9-4C22-4672-AF02-CDA8485F76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5975" y="1210429"/>
            <a:ext cx="2779837" cy="125949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60AD161-79C3-446A-A71A-BE5536E4D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6596" y="5251007"/>
            <a:ext cx="3511292" cy="150857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704BCED-3BCD-4C6C-B0F6-3F7B8D737D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999" y="11691"/>
            <a:ext cx="1948901" cy="73083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C04A284-41D0-4601-BA8C-BAA6D7250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636857"/>
              </p:ext>
            </p:extLst>
          </p:nvPr>
        </p:nvGraphicFramePr>
        <p:xfrm>
          <a:off x="6277115" y="742065"/>
          <a:ext cx="5791154" cy="59371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675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1857375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816179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41743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7045297"/>
                  </a:ext>
                </a:extLst>
              </a:tr>
              <a:tr h="1369244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55118293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FRESH C50 WATERFILTER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1010734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7752981"/>
                  </a:ext>
                </a:extLst>
              </a:tr>
              <a:tr h="136707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55119690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BRITA FIKA PURITY 1200 QUELL ST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61260703"/>
                  </a:ext>
                </a:extLst>
              </a:tr>
              <a:tr h="136707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55119692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BRITA PACK 1 PURITY C1000 AC CU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1002063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9130363"/>
                  </a:ext>
                </a:extLst>
              </a:tr>
              <a:tr h="136707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55124071</a:t>
                      </a:r>
                      <a:b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4061281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BRITA AQUA AROMA CREMA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101831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3266973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40CAA4B4-50B6-4A6D-95AB-45AF2D7822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52992" y="1185125"/>
            <a:ext cx="2901636" cy="13537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CA67F8-49EE-408A-95C0-A7DEE434A9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2992" y="2538870"/>
            <a:ext cx="2819452" cy="13537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C23ACE-6B88-4232-8F56-F0D7BBAA2F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5433" y="3892614"/>
            <a:ext cx="2803824" cy="1353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3444C1-6BF9-4384-A375-DA16C68B00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2992" y="5280475"/>
            <a:ext cx="2776215" cy="13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7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38B8E-783A-49D9-AA78-B32E67288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6740" y="131099"/>
            <a:ext cx="10515600" cy="510129"/>
          </a:xfrm>
        </p:spPr>
        <p:txBody>
          <a:bodyPr>
            <a:normAutofit fontScale="90000"/>
          </a:bodyPr>
          <a:lstStyle/>
          <a:p>
            <a:r>
              <a:rPr lang="en-GB" dirty="0"/>
              <a:t>For Brita and B&amp;O water dispensers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3C8451-7092-4EB8-96A9-730818310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39" y="20745"/>
            <a:ext cx="1948901" cy="730838"/>
          </a:xfrm>
          <a:prstGeom prst="rect">
            <a:avLst/>
          </a:prstGeom>
        </p:spPr>
      </p:pic>
      <p:graphicFrame>
        <p:nvGraphicFramePr>
          <p:cNvPr id="21" name="Content Placeholder 3">
            <a:extLst>
              <a:ext uri="{FF2B5EF4-FFF2-40B4-BE49-F238E27FC236}">
                <a16:creationId xmlns:a16="http://schemas.microsoft.com/office/drawing/2014/main" id="{07DA80CA-CCA9-4C5D-BD61-495634B081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882225"/>
              </p:ext>
            </p:extLst>
          </p:nvPr>
        </p:nvGraphicFramePr>
        <p:xfrm>
          <a:off x="359358" y="861937"/>
          <a:ext cx="6974940" cy="59629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325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3311525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503238">
                  <a:extLst>
                    <a:ext uri="{9D8B030D-6E8A-4147-A177-3AD203B41FA5}">
                      <a16:colId xmlns:a16="http://schemas.microsoft.com/office/drawing/2014/main" val="2380202839"/>
                    </a:ext>
                  </a:extLst>
                </a:gridCol>
                <a:gridCol w="2591852">
                  <a:extLst>
                    <a:ext uri="{9D8B030D-6E8A-4147-A177-3AD203B41FA5}">
                      <a16:colId xmlns:a16="http://schemas.microsoft.com/office/drawing/2014/main" val="64164056"/>
                    </a:ext>
                  </a:extLst>
                </a:gridCol>
              </a:tblGrid>
              <a:tr h="44971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6666944"/>
                  </a:ext>
                </a:extLst>
              </a:tr>
              <a:tr h="1132463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SERVICE CARTRIDGE 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needed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flushing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descaler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1020917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  <a:tr h="120411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TASTE 50 FILTER CARTRIDGE    max. half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1050461"/>
                  </a:ext>
                </a:extLst>
              </a:tr>
              <a:tr h="119505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TASTE 100 FILTER CARTRIDGE     max. half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7154070"/>
                  </a:ext>
                </a:extLst>
              </a:tr>
              <a:tr h="1131684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55122701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PROTECT 100 FILTER CARTRID  max.  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1020581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527764"/>
                  </a:ext>
                </a:extLst>
              </a:tr>
              <a:tr h="83291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55122702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FILTER HEAD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1024792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008506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D0FB9822-DBB1-40B8-9639-570FA3262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931" y="2334726"/>
            <a:ext cx="2624137" cy="12858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1C62FF-FAC9-461A-A2CA-76135C464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931" y="3563520"/>
            <a:ext cx="2552700" cy="1257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A9C647E-BF4A-4118-81D0-0AB2CD931F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1598" y="4802458"/>
            <a:ext cx="2552700" cy="13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8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153164"/>
              </p:ext>
            </p:extLst>
          </p:nvPr>
        </p:nvGraphicFramePr>
        <p:xfrm>
          <a:off x="578680" y="1094947"/>
          <a:ext cx="6373902" cy="2751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5514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771086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768036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2929266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</a:tblGrid>
              <a:tr h="614655">
                <a:tc gridSpan="4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FILTER 200 REPL. CARTRIDGE 4-PC. SET for Schaerer Coffee Club</a:t>
                      </a:r>
                      <a:endParaRPr lang="nl-NL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5139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869030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55109297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4058058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/>
                        <a:t>FILTER 200 REPL. CARTRIDGE 4-PC. SET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dirty="0"/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SCHAE 1PCX1 WATERFILTER CARTRIDGE 4-PC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071397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A box with</a:t>
                      </a:r>
                      <a:b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4 of these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8FE9CE39-D5C1-21E1-ECA1-B8073A9EA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778" y="2248667"/>
            <a:ext cx="1603387" cy="15972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E4ED8D-2915-25E0-D2DE-F4C77D409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80" y="399622"/>
            <a:ext cx="191452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230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901" y="546831"/>
          <a:ext cx="4176353" cy="5048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318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160463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503238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691303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  <a:gridCol w="1228031">
                  <a:extLst>
                    <a:ext uri="{9D8B030D-6E8A-4147-A177-3AD203B41FA5}">
                      <a16:colId xmlns:a16="http://schemas.microsoft.com/office/drawing/2014/main" val="64164056"/>
                    </a:ext>
                  </a:extLst>
                </a:gridCol>
              </a:tblGrid>
              <a:tr h="469582">
                <a:tc gridSpan="5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nl-NL" sz="2000" dirty="0" err="1"/>
                        <a:t>Aquis</a:t>
                      </a:r>
                      <a:r>
                        <a:rPr lang="nl-NL" sz="2000" dirty="0"/>
                        <a:t> </a:t>
                      </a:r>
                      <a:r>
                        <a:rPr lang="nl-NL" sz="2000" dirty="0" err="1"/>
                        <a:t>for</a:t>
                      </a:r>
                      <a:r>
                        <a:rPr lang="nl-NL" sz="2000" dirty="0"/>
                        <a:t> L’OR SUPRÊME</a:t>
                      </a:r>
                      <a:endParaRPr lang="nl-NL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147328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/>
                        <a:t>55124234</a:t>
                      </a: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4061434</a:t>
                      </a:r>
                      <a:endParaRPr lang="nl-NL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err="1"/>
                        <a:t>Aquis</a:t>
                      </a:r>
                      <a:r>
                        <a:rPr lang="nl-NL" sz="1000" dirty="0"/>
                        <a:t> CLARIS - CS 150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1001132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  <a:tr h="55423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Aqua free for </a:t>
                      </a:r>
                      <a:r>
                        <a:rPr lang="it-IT" sz="2000" dirty="0"/>
                        <a:t>Cafitesse hot&amp;cold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1050461"/>
                  </a:ext>
                </a:extLst>
              </a:tr>
              <a:tr h="13107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000" dirty="0"/>
                        <a:t>55124976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INLINE FILTER IL5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102379</a:t>
                      </a:r>
                      <a:endParaRPr lang="it-IT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7154070"/>
                  </a:ext>
                </a:extLst>
              </a:tr>
              <a:tr h="12403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000" dirty="0"/>
                        <a:t>55124977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INLINE FILTER IL3  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101002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527764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33E2F1AC-58AF-4D91-B85C-BA96EC83B7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27" t="25962" r="31497" b="16059"/>
          <a:stretch/>
        </p:blipFill>
        <p:spPr>
          <a:xfrm>
            <a:off x="2865420" y="3094488"/>
            <a:ext cx="1661313" cy="12348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D7279A-4711-406B-9EBC-5F7447D42B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89" t="57280" r="54419" b="1008"/>
          <a:stretch/>
        </p:blipFill>
        <p:spPr>
          <a:xfrm>
            <a:off x="2865420" y="4363770"/>
            <a:ext cx="1564735" cy="12176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EE1F98-3447-4C1A-AB8B-9380750C5810}"/>
              </a:ext>
            </a:extLst>
          </p:cNvPr>
          <p:cNvSpPr txBox="1"/>
          <p:nvPr/>
        </p:nvSpPr>
        <p:spPr>
          <a:xfrm>
            <a:off x="4995250" y="4339638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https://www.aqua-free.com/nl/zoeken?tx_solr%5Bq%5D=il5</a:t>
            </a:r>
            <a:endParaRPr lang="nl-NL" dirty="0"/>
          </a:p>
          <a:p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6D9072-E6DC-45F4-856D-0BB4937B1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809" y="1498599"/>
            <a:ext cx="1891419" cy="7008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627B14-C28F-4A6F-94C8-3674644A6BFA}"/>
              </a:ext>
            </a:extLst>
          </p:cNvPr>
          <p:cNvSpPr txBox="1"/>
          <p:nvPr/>
        </p:nvSpPr>
        <p:spPr>
          <a:xfrm>
            <a:off x="4995250" y="2361953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5"/>
              </a:rPr>
              <a:t>https://aclaris.com/en/in-tank-filter-acl-tfb150/</a:t>
            </a:r>
            <a:endParaRPr lang="nl-NL" dirty="0"/>
          </a:p>
          <a:p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2B12E3-CEB8-4E52-BEE8-215938CBADCE}"/>
              </a:ext>
            </a:extLst>
          </p:cNvPr>
          <p:cNvSpPr txBox="1"/>
          <p:nvPr/>
        </p:nvSpPr>
        <p:spPr>
          <a:xfrm>
            <a:off x="639640" y="1019733"/>
            <a:ext cx="435561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800" b="1" dirty="0"/>
              <a:t>   	                                     Vendor  </a:t>
            </a:r>
            <a:br>
              <a:rPr lang="en-GB" sz="800" b="1" dirty="0"/>
            </a:br>
            <a:r>
              <a:rPr lang="en-GB" sz="800" b="1" dirty="0"/>
              <a:t>	                                     material </a:t>
            </a:r>
            <a:br>
              <a:rPr lang="en-GB" sz="800" b="1" dirty="0"/>
            </a:br>
            <a:r>
              <a:rPr lang="en-GB" sz="800" b="1" dirty="0" err="1"/>
              <a:t>Sapnr</a:t>
            </a:r>
            <a:r>
              <a:rPr lang="en-GB" sz="800" b="1" dirty="0"/>
              <a:t>.                        Description                    number</a:t>
            </a:r>
            <a:endParaRPr lang="nl-NL" sz="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7C3660-DA71-47D1-94E7-EAA5A1CFDF4C}"/>
              </a:ext>
            </a:extLst>
          </p:cNvPr>
          <p:cNvSpPr txBox="1"/>
          <p:nvPr/>
        </p:nvSpPr>
        <p:spPr>
          <a:xfrm>
            <a:off x="628901" y="2975366"/>
            <a:ext cx="435561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800" b="1" dirty="0"/>
              <a:t>   	                                     Vendor  </a:t>
            </a:r>
            <a:br>
              <a:rPr lang="en-GB" sz="800" b="1" dirty="0"/>
            </a:br>
            <a:r>
              <a:rPr lang="en-GB" sz="800" b="1" dirty="0"/>
              <a:t>	                                     material </a:t>
            </a:r>
            <a:br>
              <a:rPr lang="en-GB" sz="800" b="1" dirty="0"/>
            </a:br>
            <a:r>
              <a:rPr lang="en-GB" sz="800" b="1" dirty="0" err="1"/>
              <a:t>Sapnr</a:t>
            </a:r>
            <a:r>
              <a:rPr lang="en-GB" sz="800" b="1" dirty="0"/>
              <a:t>.                        Description                    number</a:t>
            </a:r>
            <a:endParaRPr lang="nl-NL" sz="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453F83-4D34-0BFD-401A-5CA8B84E68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1565" y="222803"/>
            <a:ext cx="4170365" cy="210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00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13671"/>
              </p:ext>
            </p:extLst>
          </p:nvPr>
        </p:nvGraphicFramePr>
        <p:xfrm>
          <a:off x="526429" y="835479"/>
          <a:ext cx="6373902" cy="4373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5514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771086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768036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2929266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</a:tblGrid>
              <a:tr h="61465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/>
                        <a:t>      CLARIS HARDNESS REMOVAL FILTRATION</a:t>
                      </a:r>
                      <a:endParaRPr lang="nl-NL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5139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869030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55126040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/>
                        <a:t>CLARIS HARDNESS REMOVAL FILTRATION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00986059</a:t>
                      </a:r>
                      <a:endParaRPr lang="nl-N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55127681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Replacement</a:t>
                      </a: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Claris Filter Cartridge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01548635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6599846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AE3FDDF-5490-8FB0-72FA-720DA2985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29" y="187779"/>
            <a:ext cx="2266950" cy="64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08AAA9-F8A8-45C0-3B75-1CD809272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242" y="1462841"/>
            <a:ext cx="1733141" cy="21236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5FCA4F-D1E0-379F-44A0-89EF18FBEE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080" t="10042" b="3557"/>
          <a:stretch/>
        </p:blipFill>
        <p:spPr>
          <a:xfrm>
            <a:off x="5264431" y="3623509"/>
            <a:ext cx="571964" cy="1585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2408C4-1104-CE9A-753B-76FAA2661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07" y="3811274"/>
            <a:ext cx="5620534" cy="12098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29271D-BC99-6C09-16EE-3057CFD239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8866" y="1717106"/>
            <a:ext cx="4232484" cy="17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6183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2433354F8837448BFA59314E8AF5B2" ma:contentTypeVersion="16" ma:contentTypeDescription="Create a new document." ma:contentTypeScope="" ma:versionID="b0b2a954961a9268e2866696704f662b">
  <xsd:schema xmlns:xsd="http://www.w3.org/2001/XMLSchema" xmlns:xs="http://www.w3.org/2001/XMLSchema" xmlns:p="http://schemas.microsoft.com/office/2006/metadata/properties" xmlns:ns1="http://schemas.microsoft.com/sharepoint/v3" xmlns:ns3="c9867080-2a01-4448-b927-89d95e7d9c87" targetNamespace="http://schemas.microsoft.com/office/2006/metadata/properties" ma:root="true" ma:fieldsID="c94375d2abe47481084640221ab88c14" ns1:_="" ns3:_="">
    <xsd:import namespace="http://schemas.microsoft.com/sharepoint/v3"/>
    <xsd:import namespace="c9867080-2a01-4448-b927-89d95e7d9c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867080-2a01-4448-b927-89d95e7d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00b5f185-b19a-4336-a4ec-f1b99802f1ef" ContentTypeId="0x01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870F00-7D93-47B2-9631-57E4D2F45F8C}">
  <ds:schemaRefs>
    <ds:schemaRef ds:uri="http://schemas.microsoft.com/sharepoint/v3"/>
    <ds:schemaRef ds:uri="http://schemas.microsoft.com/office/2006/documentManagement/types"/>
    <ds:schemaRef ds:uri="c9867080-2a01-4448-b927-89d95e7d9c87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4B7736-07C9-4F6A-AE41-7445F167D4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9867080-2a01-4448-b927-89d95e7d9c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7EFA42-F6B4-4EE4-8432-58138B9BB830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3439A896-75FD-44CD-90CD-764EC393B2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4931</TotalTime>
  <Words>555</Words>
  <Application>Microsoft Office PowerPoint</Application>
  <PresentationFormat>Widescreen</PresentationFormat>
  <Paragraphs>185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Brita and B&amp;O water dispensers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Overzicht nieuwe producten</dc:title>
  <dc:creator>Heijsteeg, Patrick</dc:creator>
  <cp:lastModifiedBy>Bakker, Bart</cp:lastModifiedBy>
  <cp:revision>84</cp:revision>
  <cp:lastPrinted>2022-10-04T13:14:34Z</cp:lastPrinted>
  <dcterms:created xsi:type="dcterms:W3CDTF">2016-08-02T11:25:12Z</dcterms:created>
  <dcterms:modified xsi:type="dcterms:W3CDTF">2026-03-05T12:55:31Z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fd6a3f1-13ee-4193-aae5-4c5d46d7a876_Enabled">
    <vt:lpwstr>True</vt:lpwstr>
  </property>
  <property fmtid="{D5CDD505-2E9C-101B-9397-08002B2CF9AE}" pid="3" name="MSIP_Label_6fd6a3f1-13ee-4193-aae5-4c5d46d7a876_SiteId">
    <vt:lpwstr>22d30701-ec5e-4bdc-ba4f-b9234053b0a9</vt:lpwstr>
  </property>
  <property fmtid="{D5CDD505-2E9C-101B-9397-08002B2CF9AE}" pid="4" name="MSIP_Label_6fd6a3f1-13ee-4193-aae5-4c5d46d7a876_Owner">
    <vt:lpwstr>Patrick.Heijsteeg@jdecoffee.com</vt:lpwstr>
  </property>
  <property fmtid="{D5CDD505-2E9C-101B-9397-08002B2CF9AE}" pid="5" name="MSIP_Label_6fd6a3f1-13ee-4193-aae5-4c5d46d7a876_SetDate">
    <vt:lpwstr>2019-08-21T06:27:52.7565895Z</vt:lpwstr>
  </property>
  <property fmtid="{D5CDD505-2E9C-101B-9397-08002B2CF9AE}" pid="6" name="MSIP_Label_6fd6a3f1-13ee-4193-aae5-4c5d46d7a876_Name">
    <vt:lpwstr>Confidential</vt:lpwstr>
  </property>
  <property fmtid="{D5CDD505-2E9C-101B-9397-08002B2CF9AE}" pid="7" name="MSIP_Label_6fd6a3f1-13ee-4193-aae5-4c5d46d7a876_Application">
    <vt:lpwstr>Microsoft Azure Information Protection</vt:lpwstr>
  </property>
  <property fmtid="{D5CDD505-2E9C-101B-9397-08002B2CF9AE}" pid="8" name="MSIP_Label_6fd6a3f1-13ee-4193-aae5-4c5d46d7a876_Extended_MSFT_Method">
    <vt:lpwstr>Automatic</vt:lpwstr>
  </property>
  <property fmtid="{D5CDD505-2E9C-101B-9397-08002B2CF9AE}" pid="9" name="Sensitivity">
    <vt:lpwstr>Confidential</vt:lpwstr>
  </property>
  <property fmtid="{D5CDD505-2E9C-101B-9397-08002B2CF9AE}" pid="10" name="ContentTypeId">
    <vt:lpwstr>0x010100D82433354F8837448BFA59314E8AF5B2</vt:lpwstr>
  </property>
</Properties>
</file>