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7" r:id="rId3"/>
    <p:sldId id="264" r:id="rId4"/>
    <p:sldId id="266" r:id="rId5"/>
    <p:sldId id="262" r:id="rId6"/>
    <p:sldId id="263" r:id="rId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3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03A46-D895-47E9-B600-AB81C96A7809}" type="datetimeFigureOut">
              <a:rPr lang="nl-NL" smtClean="0"/>
              <a:t>10-3-2026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72C61-88FA-40D8-A9E3-CC95E7A7845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7489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03A46-D895-47E9-B600-AB81C96A7809}" type="datetimeFigureOut">
              <a:rPr lang="nl-NL" smtClean="0"/>
              <a:t>10-3-2026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72C61-88FA-40D8-A9E3-CC95E7A7845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15151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03A46-D895-47E9-B600-AB81C96A7809}" type="datetimeFigureOut">
              <a:rPr lang="nl-NL" smtClean="0"/>
              <a:t>10-3-2026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72C61-88FA-40D8-A9E3-CC95E7A7845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247305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672C384B-5E61-436C-ABB9-822944D6C4B1}" type="slidenum">
              <a:rPr lang="nl-NL" smtClean="0"/>
              <a:t>‹#›</a:t>
            </a:fld>
            <a:endParaRPr lang="nl-NL"/>
          </a:p>
        </p:txBody>
      </p:sp>
      <p:sp>
        <p:nvSpPr>
          <p:cNvPr id="7" name="Text Placeholder 2"/>
          <p:cNvSpPr>
            <a:spLocks noGrp="1"/>
          </p:cNvSpPr>
          <p:nvPr>
            <p:ph idx="1"/>
          </p:nvPr>
        </p:nvSpPr>
        <p:spPr bwMode="gray">
          <a:xfrm>
            <a:off x="351688" y="1276351"/>
            <a:ext cx="11448907" cy="471519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40459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03A46-D895-47E9-B600-AB81C96A7809}" type="datetimeFigureOut">
              <a:rPr lang="nl-NL" smtClean="0"/>
              <a:t>10-3-2026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72C61-88FA-40D8-A9E3-CC95E7A7845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070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03A46-D895-47E9-B600-AB81C96A7809}" type="datetimeFigureOut">
              <a:rPr lang="nl-NL" smtClean="0"/>
              <a:t>10-3-2026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72C61-88FA-40D8-A9E3-CC95E7A7845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56716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03A46-D895-47E9-B600-AB81C96A7809}" type="datetimeFigureOut">
              <a:rPr lang="nl-NL" smtClean="0"/>
              <a:t>10-3-2026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72C61-88FA-40D8-A9E3-CC95E7A7845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7436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03A46-D895-47E9-B600-AB81C96A7809}" type="datetimeFigureOut">
              <a:rPr lang="nl-NL" smtClean="0"/>
              <a:t>10-3-2026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72C61-88FA-40D8-A9E3-CC95E7A7845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419402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03A46-D895-47E9-B600-AB81C96A7809}" type="datetimeFigureOut">
              <a:rPr lang="nl-NL" smtClean="0"/>
              <a:t>10-3-2026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72C61-88FA-40D8-A9E3-CC95E7A7845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09099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03A46-D895-47E9-B600-AB81C96A7809}" type="datetimeFigureOut">
              <a:rPr lang="nl-NL" smtClean="0"/>
              <a:t>10-3-2026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72C61-88FA-40D8-A9E3-CC95E7A7845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207950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03A46-D895-47E9-B600-AB81C96A7809}" type="datetimeFigureOut">
              <a:rPr lang="nl-NL" smtClean="0"/>
              <a:t>10-3-2026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72C61-88FA-40D8-A9E3-CC95E7A7845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5969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03A46-D895-47E9-B600-AB81C96A7809}" type="datetimeFigureOut">
              <a:rPr lang="nl-NL" smtClean="0"/>
              <a:t>10-3-2026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72C61-88FA-40D8-A9E3-CC95E7A7845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87824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03A46-D895-47E9-B600-AB81C96A7809}" type="datetimeFigureOut">
              <a:rPr lang="nl-NL" smtClean="0"/>
              <a:t>10-3-2026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472C61-88FA-40D8-A9E3-CC95E7A7845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16923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1740065"/>
              </p:ext>
            </p:extLst>
          </p:nvPr>
        </p:nvGraphicFramePr>
        <p:xfrm>
          <a:off x="1485034" y="1377913"/>
          <a:ext cx="10456490" cy="52693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0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086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94812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19750">
                  <a:extLst>
                    <a:ext uri="{9D8B030D-6E8A-4147-A177-3AD203B41FA5}">
                      <a16:colId xmlns:a16="http://schemas.microsoft.com/office/drawing/2014/main" val="1038214916"/>
                    </a:ext>
                  </a:extLst>
                </a:gridCol>
              </a:tblGrid>
              <a:tr h="636142"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chemeClr val="bg1"/>
                        </a:solidFill>
                        <a:latin typeface="Tw Cen MT Condensed" panose="020B0606020104020203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200" dirty="0">
                          <a:solidFill>
                            <a:schemeClr val="bg1"/>
                          </a:solidFill>
                          <a:latin typeface="Tw Cen MT Condensed" panose="020B0606020104020203" pitchFamily="34" charset="0"/>
                          <a:ea typeface="+mn-ea"/>
                          <a:cs typeface="+mn-cs"/>
                        </a:rPr>
                        <a:t>SAP Number and Product name 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200" dirty="0">
                          <a:solidFill>
                            <a:schemeClr val="bg1"/>
                          </a:solidFill>
                          <a:latin typeface="Tw Cen MT Condensed" panose="020B0606020104020203" pitchFamily="34" charset="0"/>
                          <a:ea typeface="+mn-ea"/>
                          <a:cs typeface="+mn-cs"/>
                        </a:rPr>
                        <a:t>Product description 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200" dirty="0">
                          <a:solidFill>
                            <a:schemeClr val="bg1"/>
                          </a:solidFill>
                          <a:latin typeface="Tw Cen MT Condensed" panose="020B0606020104020203" pitchFamily="34" charset="0"/>
                          <a:ea typeface="+mn-ea"/>
                          <a:cs typeface="+mn-cs"/>
                        </a:rPr>
                        <a:t>Picture/vendor material number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15401"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chemeClr val="bg1"/>
                        </a:solidFill>
                        <a:latin typeface="Tw Cen MT Condensed" panose="020B0606020104020203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nl-NL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55121307 (</a:t>
                      </a:r>
                      <a:r>
                        <a:rPr lang="nl-NL" sz="14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phase</a:t>
                      </a:r>
                      <a:r>
                        <a:rPr lang="nl-NL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out 17-1-2025)/</a:t>
                      </a: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4016974</a:t>
                      </a:r>
                      <a:endParaRPr lang="nl-NL" sz="14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TP SUMA CAFÉ AUTOTAB </a:t>
                      </a:r>
                      <a:b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60PC C1.7 X2</a:t>
                      </a: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Cleaning tabs for Espresso equipment</a:t>
                      </a: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101100859</a:t>
                      </a:r>
                    </a:p>
                  </a:txBody>
                  <a:tcPr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8854475"/>
                  </a:ext>
                </a:extLst>
              </a:tr>
              <a:tr h="1456433">
                <a:tc>
                  <a:txBody>
                    <a:bodyPr/>
                    <a:lstStyle/>
                    <a:p>
                      <a:endParaRPr lang="en-US" sz="1600" dirty="0">
                        <a:latin typeface="Tw Cen MT Condensed" panose="020B0606020104020203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55121308/4056510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TP SUMA CAFÉ </a:t>
                      </a:r>
                      <a:r>
                        <a:rPr lang="en-US" sz="14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MiLK</a:t>
                      </a: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CL TABL KIT C3.7X1</a:t>
                      </a:r>
                      <a:r>
                        <a:rPr lang="nl-NL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Cleaning tabs for Milk system  (L’OR SUPRÊME)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Milk fats can be removed with alkaline cleaners (big pot) and milk particles with acidic cleaners (small pot).</a:t>
                      </a:r>
                      <a:endParaRPr lang="nl-NL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101102051</a:t>
                      </a:r>
                    </a:p>
                  </a:txBody>
                  <a:tcPr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70444">
                <a:tc>
                  <a:txBody>
                    <a:bodyPr/>
                    <a:lstStyle/>
                    <a:p>
                      <a:endParaRPr lang="en-US" sz="1600" dirty="0">
                        <a:latin typeface="Tw Cen MT Condensed" panose="020B0606020104020203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nl-NL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55116055/</a:t>
                      </a: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4016975</a:t>
                      </a:r>
                      <a:endParaRPr lang="nl-NL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TP SUMA CAFÉ  TAB</a:t>
                      </a:r>
                      <a:b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120PC C2.2 X2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Cleaning tabs for Vending equipment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4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Phosphate</a:t>
                      </a:r>
                      <a:r>
                        <a:rPr lang="nl-NL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free cleaning tab </a:t>
                      </a:r>
                      <a:r>
                        <a:rPr lang="nl-NL" sz="14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for</a:t>
                      </a:r>
                      <a:r>
                        <a:rPr lang="nl-NL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Vending </a:t>
                      </a:r>
                      <a:r>
                        <a:rPr lang="nl-NL" sz="14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and</a:t>
                      </a:r>
                      <a:r>
                        <a:rPr lang="nl-NL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filter equipment.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100912198</a:t>
                      </a:r>
                    </a:p>
                  </a:txBody>
                  <a:tcPr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4793394"/>
                  </a:ext>
                </a:extLst>
              </a:tr>
              <a:tr h="1090904">
                <a:tc>
                  <a:txBody>
                    <a:bodyPr/>
                    <a:lstStyle/>
                    <a:p>
                      <a:endParaRPr lang="en-US" sz="1600" dirty="0">
                        <a:latin typeface="Tw Cen MT Condensed" panose="020B0606020104020203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55117860/4061314  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SUMA  DESCALE TABS C5.2 2X120PCS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SUMA  DESCALE TABS C5.2 2X120PCS (L’OR SUPRÊME)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100889705</a:t>
                      </a:r>
                    </a:p>
                  </a:txBody>
                  <a:tcPr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4" r="3854"/>
          <a:stretch/>
        </p:blipFill>
        <p:spPr bwMode="auto">
          <a:xfrm>
            <a:off x="11135762" y="2098729"/>
            <a:ext cx="721139" cy="919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1777312" y="186107"/>
            <a:ext cx="68531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Overview cleaning / descaling products</a:t>
            </a:r>
            <a:endParaRPr lang="nl-NL" sz="3200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BC2D61-1CCA-4719-B4D7-FFA209CDEE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11485" y="3120186"/>
            <a:ext cx="1445416" cy="107907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81AB4AF-A47D-422D-8915-184E3A739D99}"/>
              </a:ext>
            </a:extLst>
          </p:cNvPr>
          <p:cNvSpPr txBox="1"/>
          <p:nvPr/>
        </p:nvSpPr>
        <p:spPr>
          <a:xfrm rot="16200000">
            <a:off x="-989169" y="2833681"/>
            <a:ext cx="37308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Diversey cleaning/descaling products</a:t>
            </a:r>
            <a:endParaRPr lang="nl-NL" b="1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5858619-7462-42E1-815F-88E1483B72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56170" y="5598320"/>
            <a:ext cx="364549" cy="103565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E94654A-C2DC-4987-9D93-D85BAAE1A1B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20" t="8163" r="21137" b="18005"/>
          <a:stretch/>
        </p:blipFill>
        <p:spPr>
          <a:xfrm>
            <a:off x="11397077" y="4562667"/>
            <a:ext cx="459824" cy="92846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84DF233-0977-4583-B903-9D83C5B86B5A}"/>
              </a:ext>
            </a:extLst>
          </p:cNvPr>
          <p:cNvSpPr txBox="1"/>
          <p:nvPr/>
        </p:nvSpPr>
        <p:spPr>
          <a:xfrm>
            <a:off x="4452" y="4527"/>
            <a:ext cx="2012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Version 10-03-2026</a:t>
            </a:r>
            <a:endParaRPr lang="nl-NL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7AF0C88-9FA5-BEDD-F027-2CFF55C1F0D4}"/>
              </a:ext>
            </a:extLst>
          </p:cNvPr>
          <p:cNvSpPr txBox="1"/>
          <p:nvPr/>
        </p:nvSpPr>
        <p:spPr>
          <a:xfrm>
            <a:off x="1924753" y="768852"/>
            <a:ext cx="5954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Commodity code to be used for cleaning materials: 34029090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430049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25617275"/>
              </p:ext>
            </p:extLst>
          </p:nvPr>
        </p:nvGraphicFramePr>
        <p:xfrm>
          <a:off x="1530794" y="121641"/>
          <a:ext cx="10402570" cy="6845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53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709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217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74474">
                  <a:extLst>
                    <a:ext uri="{9D8B030D-6E8A-4147-A177-3AD203B41FA5}">
                      <a16:colId xmlns:a16="http://schemas.microsoft.com/office/drawing/2014/main" val="2294125345"/>
                    </a:ext>
                  </a:extLst>
                </a:gridCol>
              </a:tblGrid>
              <a:tr h="479739"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chemeClr val="bg1"/>
                        </a:solidFill>
                        <a:latin typeface="Tw Cen MT Condensed" panose="020B0606020104020203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200" dirty="0">
                          <a:solidFill>
                            <a:schemeClr val="bg1"/>
                          </a:solidFill>
                          <a:latin typeface="Tw Cen MT Condensed" panose="020B0606020104020203" pitchFamily="34" charset="0"/>
                          <a:ea typeface="+mn-ea"/>
                          <a:cs typeface="+mn-cs"/>
                        </a:rPr>
                        <a:t>SAP Number and Product name 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200" dirty="0">
                          <a:solidFill>
                            <a:schemeClr val="bg1"/>
                          </a:solidFill>
                          <a:latin typeface="Tw Cen MT Condensed" panose="020B0606020104020203" pitchFamily="34" charset="0"/>
                          <a:ea typeface="+mn-ea"/>
                          <a:cs typeface="+mn-cs"/>
                        </a:rPr>
                        <a:t>Product description 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200" dirty="0">
                          <a:solidFill>
                            <a:schemeClr val="bg1"/>
                          </a:solidFill>
                          <a:latin typeface="Tw Cen MT Condensed" panose="020B0606020104020203" pitchFamily="34" charset="0"/>
                          <a:ea typeface="+mn-ea"/>
                          <a:cs typeface="+mn-cs"/>
                        </a:rPr>
                        <a:t>Picture/vendor material number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96624"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chemeClr val="bg1"/>
                        </a:solidFill>
                        <a:latin typeface="Tw Cen MT Condensed" panose="020B0606020104020203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55115084/4061930</a:t>
                      </a:r>
                      <a:b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pt-BR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CLEANING TABLETS 100 PCS 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Tablet </a:t>
                      </a:r>
                      <a:r>
                        <a:rPr lang="nl-NL" sz="14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for</a:t>
                      </a:r>
                      <a:r>
                        <a:rPr lang="nl-NL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nl-NL" sz="14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daily</a:t>
                      </a:r>
                      <a:r>
                        <a:rPr lang="nl-NL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cleaning of traditional </a:t>
                      </a:r>
                      <a:r>
                        <a:rPr lang="nl-NL" sz="14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and</a:t>
                      </a:r>
                      <a:r>
                        <a:rPr lang="nl-NL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automatic Espresso equipment. </a:t>
                      </a:r>
                      <a:r>
                        <a:rPr lang="nl-NL" sz="14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Suitable</a:t>
                      </a:r>
                      <a:r>
                        <a:rPr lang="nl-NL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nl-NL" sz="14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for</a:t>
                      </a:r>
                      <a:r>
                        <a:rPr lang="nl-NL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Schaerer, WMF </a:t>
                      </a:r>
                      <a:r>
                        <a:rPr lang="nl-NL" sz="14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and</a:t>
                      </a:r>
                      <a:r>
                        <a:rPr lang="nl-NL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Franke.</a:t>
                      </a: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Old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065221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New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3370065221</a:t>
                      </a:r>
                    </a:p>
                  </a:txBody>
                  <a:tcPr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8854475"/>
                  </a:ext>
                </a:extLst>
              </a:tr>
              <a:tr h="1616280">
                <a:tc>
                  <a:txBody>
                    <a:bodyPr/>
                    <a:lstStyle/>
                    <a:p>
                      <a:endParaRPr lang="en-US" sz="1600" dirty="0">
                        <a:latin typeface="Tw Cen MT Condensed" panose="020B0606020104020203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55121745/</a:t>
                      </a:r>
                      <a:r>
                        <a:rPr lang="nl-NL" sz="1400" b="0" strike="sng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4061744</a:t>
                      </a:r>
                      <a:endParaRPr lang="nl-NL" sz="1400" strike="sng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4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Milkpure</a:t>
                      </a:r>
                      <a:r>
                        <a:rPr lang="nl-NL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nl-NL" sz="14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powder</a:t>
                      </a:r>
                      <a:r>
                        <a:rPr lang="nl-NL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1 Box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4057657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4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Milkpure</a:t>
                      </a:r>
                      <a:r>
                        <a:rPr lang="nl-NL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nl-NL" sz="14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powder</a:t>
                      </a:r>
                      <a:r>
                        <a:rPr lang="nl-NL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1 Box (SCS, Schaerer SOUL 10-12 </a:t>
                      </a:r>
                      <a:r>
                        <a:rPr lang="nl-NL" sz="14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and</a:t>
                      </a:r>
                      <a:r>
                        <a:rPr lang="nl-NL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Schaerer Coffee Skye)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Milk fats can be removed with alkaline cleaners, and milk particles with acidic cleaners. The </a:t>
                      </a:r>
                      <a:r>
                        <a:rPr lang="en-US" sz="14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Milkpure</a:t>
                      </a: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powders contains both alkaline and acidic sachets, </a:t>
                      </a:r>
                      <a:r>
                        <a:rPr lang="en-US" sz="14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optimising</a:t>
                      </a: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milk system cleaning. The alkaline and acidic cleaners can be differentiated by </a:t>
                      </a:r>
                      <a:r>
                        <a:rPr lang="en-US" sz="14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colour</a:t>
                      </a: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old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075351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New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3370075351</a:t>
                      </a:r>
                    </a:p>
                  </a:txBody>
                  <a:tcPr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60355">
                <a:tc>
                  <a:txBody>
                    <a:bodyPr/>
                    <a:lstStyle/>
                    <a:p>
                      <a:endParaRPr lang="en-US" sz="1600" dirty="0">
                        <a:latin typeface="Tw Cen MT Condensed" panose="020B0606020104020203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effectLst/>
                          <a:highlight>
                            <a:srgbClr val="FFFF00"/>
                          </a:highlight>
                        </a:rPr>
                        <a:t>55128400/</a:t>
                      </a:r>
                      <a:r>
                        <a:rPr lang="nl-NL" sz="1400" dirty="0">
                          <a:highlight>
                            <a:srgbClr val="FFFF00"/>
                          </a:highlight>
                        </a:rPr>
                        <a:t>4008445</a:t>
                      </a:r>
                      <a:endParaRPr lang="de-DE" sz="1400" kern="1200" dirty="0">
                        <a:solidFill>
                          <a:schemeClr val="dk1"/>
                        </a:solidFill>
                        <a:highlight>
                          <a:srgbClr val="FFFF00"/>
                        </a:highlight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strike="sng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55001271</a:t>
                      </a:r>
                      <a:r>
                        <a:rPr lang="de-DE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en-US" sz="1400" strike="sng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4061932</a:t>
                      </a:r>
                      <a:r>
                        <a:rPr lang="de-DE" sz="1400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4071964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MILKPURE 1000 ML</a:t>
                      </a:r>
                      <a:endParaRPr lang="nl-NL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effectLst/>
                          <a:highlight>
                            <a:srgbClr val="FFFF00"/>
                          </a:highlight>
                        </a:rPr>
                        <a:t>SPECIAL CLEANING LIQUID # MILK</a:t>
                      </a:r>
                      <a:endParaRPr lang="en-US" sz="1400" kern="1200" dirty="0">
                        <a:solidFill>
                          <a:schemeClr val="dk1"/>
                        </a:solidFill>
                        <a:highlight>
                          <a:srgbClr val="FFFF00"/>
                        </a:highlight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Cleaning liquid for Milk system Schaerer Coffee Club 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+mn-lt"/>
                          <a:ea typeface="+mn-ea"/>
                          <a:cs typeface="+mn-cs"/>
                        </a:rPr>
                        <a:t>3345340000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sng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old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sng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071530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New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3370071530</a:t>
                      </a:r>
                    </a:p>
                  </a:txBody>
                  <a:tcPr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4793394"/>
                  </a:ext>
                </a:extLst>
              </a:tr>
              <a:tr h="1053102">
                <a:tc>
                  <a:txBody>
                    <a:bodyPr/>
                    <a:lstStyle/>
                    <a:p>
                      <a:endParaRPr lang="en-US" sz="1600" dirty="0">
                        <a:latin typeface="Tw Cen MT Condensed" panose="020B0606020104020203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0" strike="sng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6286700</a:t>
                      </a:r>
                      <a:br>
                        <a:rPr lang="es-ES" sz="1400" b="0" strike="sng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400" b="0" strike="sng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TP SCHAERER KAM CLEANER TABL+SP 10PC X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Replacement:55115048/4061930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 strike="sng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55026997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0" strike="sng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CL.TABLET 1X10-PACK BLIST.1.3G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strike="sng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TP SCHAERER KAM CLEANER TABL+SP 10PC X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strike="sng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Can also be used for </a:t>
                      </a:r>
                      <a:r>
                        <a:rPr lang="en-US" sz="1400" b="0" strike="sngStrike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Evoca</a:t>
                      </a:r>
                      <a:r>
                        <a:rPr lang="en-US" sz="1400" b="0" strike="sng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Z3000 and Z4000 brewer cleaning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strike="sng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(Omni, Kometa)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0" strike="sngStrik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strike="sng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CL.TABLET 1X10-PACK BLIST.1.3G</a:t>
                      </a:r>
                      <a:br>
                        <a:rPr lang="en-US" sz="1400" b="0" strike="sng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endParaRPr lang="en-US" sz="1400" strike="sngStrik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sng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old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sng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062867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sng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new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sng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3370062867</a:t>
                      </a:r>
                    </a:p>
                  </a:txBody>
                  <a:tcPr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61582">
                <a:tc>
                  <a:txBody>
                    <a:bodyPr/>
                    <a:lstStyle/>
                    <a:p>
                      <a:endParaRPr lang="en-US" sz="1600" dirty="0">
                        <a:latin typeface="Tw Cen MT Condensed" panose="020B0606020104020203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4057641 - TP SCHAERER LIQ SCALE REMOVER 2PC X1</a:t>
                      </a:r>
                      <a:endParaRPr lang="en-US" sz="14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55097081/</a:t>
                      </a:r>
                      <a:r>
                        <a:rPr lang="nl-NL" sz="1400" strike="sng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4061931</a:t>
                      </a:r>
                      <a:r>
                        <a:rPr lang="en-US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LIQUID SCALE REMOVER 4057641</a:t>
                      </a:r>
                      <a:endParaRPr lang="es-ES" sz="14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br>
                        <a:rPr lang="en-US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liquid scale remover Schaerer Coffee Club </a:t>
                      </a:r>
                      <a:br>
                        <a:rPr lang="en-US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old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062869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New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3370062869</a:t>
                      </a:r>
                    </a:p>
                  </a:txBody>
                  <a:tcPr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9312105"/>
                  </a:ext>
                </a:extLst>
              </a:tr>
            </a:tbl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BA5AD04E-A2A6-4C7D-8AC1-0DB6C7C017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67739" y="3276419"/>
            <a:ext cx="587808" cy="104168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9778644-B346-4697-A74B-1542D09156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1559" y="707238"/>
            <a:ext cx="672585" cy="71765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334940C-4A10-4207-AF19-10DEDB495C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73968" y="1847329"/>
            <a:ext cx="770176" cy="121341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5D76850-EA3B-408B-9F58-0E5E704D8C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10937803" y="4517492"/>
            <a:ext cx="859872" cy="110714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31997E5-DCA6-428C-9CA9-C3177287F28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402709" y="6009270"/>
            <a:ext cx="479653" cy="95743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E5AA2AF-8F26-4ECB-9778-3C21FB63A6AB}"/>
              </a:ext>
            </a:extLst>
          </p:cNvPr>
          <p:cNvSpPr txBox="1"/>
          <p:nvPr/>
        </p:nvSpPr>
        <p:spPr>
          <a:xfrm rot="16200000">
            <a:off x="-972135" y="2862613"/>
            <a:ext cx="3718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Schaerer cleaning/descaling products</a:t>
            </a:r>
            <a:endParaRPr lang="nl-NL" b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DA36DEA-70FD-3E20-797E-DB66CECA96F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161511" y="3337877"/>
            <a:ext cx="655742" cy="1187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33362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67076657"/>
              </p:ext>
            </p:extLst>
          </p:nvPr>
        </p:nvGraphicFramePr>
        <p:xfrm>
          <a:off x="1575159" y="102543"/>
          <a:ext cx="10402570" cy="4516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980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217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74474">
                  <a:extLst>
                    <a:ext uri="{9D8B030D-6E8A-4147-A177-3AD203B41FA5}">
                      <a16:colId xmlns:a16="http://schemas.microsoft.com/office/drawing/2014/main" val="2294125345"/>
                    </a:ext>
                  </a:extLst>
                </a:gridCol>
              </a:tblGrid>
              <a:tr h="479739"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chemeClr val="bg1"/>
                        </a:solidFill>
                        <a:latin typeface="Tw Cen MT Condensed" panose="020B0606020104020203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200" dirty="0">
                          <a:solidFill>
                            <a:schemeClr val="bg1"/>
                          </a:solidFill>
                          <a:latin typeface="Tw Cen MT Condensed" panose="020B0606020104020203" pitchFamily="34" charset="0"/>
                          <a:ea typeface="+mn-ea"/>
                          <a:cs typeface="+mn-cs"/>
                        </a:rPr>
                        <a:t>SAP Number and Product name 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200" dirty="0">
                          <a:solidFill>
                            <a:schemeClr val="bg1"/>
                          </a:solidFill>
                          <a:latin typeface="Tw Cen MT Condensed" panose="020B0606020104020203" pitchFamily="34" charset="0"/>
                          <a:ea typeface="+mn-ea"/>
                          <a:cs typeface="+mn-cs"/>
                        </a:rPr>
                        <a:t>Product description 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200" dirty="0">
                          <a:solidFill>
                            <a:schemeClr val="bg1"/>
                          </a:solidFill>
                          <a:latin typeface="Tw Cen MT Condensed" panose="020B0606020104020203" pitchFamily="34" charset="0"/>
                          <a:ea typeface="+mn-ea"/>
                          <a:cs typeface="+mn-cs"/>
                        </a:rPr>
                        <a:t>Picture/vendor material number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12600"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chemeClr val="bg1"/>
                        </a:solidFill>
                        <a:latin typeface="Tw Cen MT Condensed" panose="020B0606020104020203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effectLst/>
                        </a:rPr>
                        <a:t>55118117/4061101</a:t>
                      </a: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b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nl-NL" sz="1400" dirty="0" err="1">
                          <a:effectLst/>
                        </a:rPr>
                        <a:t>Descaling</a:t>
                      </a:r>
                      <a:r>
                        <a:rPr lang="nl-NL" sz="1400" dirty="0">
                          <a:effectLst/>
                        </a:rPr>
                        <a:t> cartridges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4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Descaling</a:t>
                      </a:r>
                      <a:r>
                        <a:rPr lang="nl-NL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cartridges </a:t>
                      </a:r>
                      <a:r>
                        <a:rPr lang="nl-NL" sz="14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for</a:t>
                      </a:r>
                      <a:r>
                        <a:rPr lang="nl-NL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Schaerer SOUL </a:t>
                      </a:r>
                      <a:r>
                        <a:rPr lang="nl-NL" sz="14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and</a:t>
                      </a:r>
                      <a:r>
                        <a:rPr lang="nl-NL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SKYE.</a:t>
                      </a: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4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old</a:t>
                      </a:r>
                      <a:endParaRPr lang="nl-NL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079293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New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3370079293</a:t>
                      </a:r>
                    </a:p>
                  </a:txBody>
                  <a:tcPr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8854475"/>
                  </a:ext>
                </a:extLst>
              </a:tr>
              <a:tr h="1312600"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chemeClr val="bg1"/>
                        </a:solidFill>
                        <a:latin typeface="Tw Cen MT Condensed" panose="020B0606020104020203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55126376/4057312</a:t>
                      </a:r>
                      <a:br>
                        <a:rPr lang="en-GB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CLEANING BAG PROCARE BLUE 600G</a:t>
                      </a:r>
                      <a:endParaRPr lang="nl-NL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Cleaning pouch BLUE for </a:t>
                      </a:r>
                      <a:r>
                        <a:rPr lang="en-GB" sz="14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Procare</a:t>
                      </a:r>
                      <a:endParaRPr lang="nl-NL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4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old</a:t>
                      </a:r>
                      <a:endParaRPr lang="nl-NL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101044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New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3370101044</a:t>
                      </a:r>
                    </a:p>
                  </a:txBody>
                  <a:tcPr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4092983"/>
                  </a:ext>
                </a:extLst>
              </a:tr>
              <a:tr h="1312600"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chemeClr val="bg1"/>
                        </a:solidFill>
                        <a:latin typeface="Tw Cen MT Condensed" panose="020B0606020104020203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55126377/4057311</a:t>
                      </a:r>
                      <a:br>
                        <a:rPr lang="en-GB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CLEANING BAG PROCARE RED 600G</a:t>
                      </a:r>
                      <a:endParaRPr lang="nl-NL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Cleaning pouch RED for </a:t>
                      </a:r>
                      <a:r>
                        <a:rPr lang="en-GB" sz="14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Procare</a:t>
                      </a:r>
                      <a:endParaRPr lang="nl-NL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4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old</a:t>
                      </a:r>
                      <a:endParaRPr lang="nl-NL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101045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New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3370101045</a:t>
                      </a:r>
                    </a:p>
                  </a:txBody>
                  <a:tcPr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7790302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2E5AA2AF-8F26-4ECB-9778-3C21FB63A6AB}"/>
              </a:ext>
            </a:extLst>
          </p:cNvPr>
          <p:cNvSpPr txBox="1"/>
          <p:nvPr/>
        </p:nvSpPr>
        <p:spPr>
          <a:xfrm rot="16200000">
            <a:off x="-972135" y="2862613"/>
            <a:ext cx="3718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Schaerer cleaning/descaling products</a:t>
            </a:r>
            <a:endParaRPr lang="nl-NL" b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2FB9A3C-C424-4580-9DCF-4544F29F80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53927" y="694740"/>
            <a:ext cx="1123801" cy="65868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675423B-326E-0212-6068-38AC58D18C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7204" y="1945617"/>
            <a:ext cx="664356" cy="106090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0BD6422-025C-A54A-260E-F76E0A6093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57204" y="3342954"/>
            <a:ext cx="617444" cy="1025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79576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82270571"/>
              </p:ext>
            </p:extLst>
          </p:nvPr>
        </p:nvGraphicFramePr>
        <p:xfrm>
          <a:off x="645500" y="249256"/>
          <a:ext cx="10456490" cy="55381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0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086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2916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38710">
                  <a:extLst>
                    <a:ext uri="{9D8B030D-6E8A-4147-A177-3AD203B41FA5}">
                      <a16:colId xmlns:a16="http://schemas.microsoft.com/office/drawing/2014/main" val="1038214916"/>
                    </a:ext>
                  </a:extLst>
                </a:gridCol>
              </a:tblGrid>
              <a:tr h="636142"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chemeClr val="bg1"/>
                        </a:solidFill>
                        <a:latin typeface="Tw Cen MT Condensed" panose="020B0606020104020203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200" dirty="0">
                          <a:solidFill>
                            <a:schemeClr val="bg1"/>
                          </a:solidFill>
                          <a:latin typeface="Tw Cen MT Condensed" panose="020B0606020104020203" pitchFamily="34" charset="0"/>
                          <a:ea typeface="+mn-ea"/>
                          <a:cs typeface="+mn-cs"/>
                        </a:rPr>
                        <a:t>SAP Number and Product name 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200" dirty="0">
                          <a:solidFill>
                            <a:schemeClr val="bg1"/>
                          </a:solidFill>
                          <a:latin typeface="Tw Cen MT Condensed" panose="020B0606020104020203" pitchFamily="34" charset="0"/>
                          <a:ea typeface="+mn-ea"/>
                          <a:cs typeface="+mn-cs"/>
                        </a:rPr>
                        <a:t>Product description 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200" dirty="0">
                          <a:solidFill>
                            <a:schemeClr val="bg1"/>
                          </a:solidFill>
                          <a:latin typeface="Tw Cen MT Condensed" panose="020B0606020104020203" pitchFamily="34" charset="0"/>
                          <a:ea typeface="+mn-ea"/>
                          <a:cs typeface="+mn-cs"/>
                        </a:rPr>
                        <a:t>Picture/vendor material number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01128"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chemeClr val="bg1"/>
                        </a:solidFill>
                        <a:latin typeface="Tw Cen MT Condensed" panose="020B0606020104020203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nl-NL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55119528/</a:t>
                      </a: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4057716</a:t>
                      </a:r>
                      <a:endParaRPr lang="nl-NL" sz="14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nl-NL" sz="1400" b="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Acc</a:t>
                      </a:r>
                      <a:r>
                        <a:rPr lang="nl-NL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NW </a:t>
                      </a:r>
                      <a:r>
                        <a:rPr lang="nl-NL" sz="1400" b="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Descaler</a:t>
                      </a:r>
                      <a:r>
                        <a:rPr lang="nl-NL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1U ROW 250ml</a:t>
                      </a: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Descale liquid for </a:t>
                      </a:r>
                      <a:r>
                        <a:rPr lang="en-GB" sz="1400" kern="1200" noProof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Saeco</a:t>
                      </a:r>
                      <a:r>
                        <a:rPr lang="en-GB" sz="14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/ </a:t>
                      </a:r>
                      <a:r>
                        <a:rPr lang="en-GB" sz="1400" kern="1200" noProof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Evoca</a:t>
                      </a:r>
                      <a:endParaRPr lang="en-GB" sz="14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21002666</a:t>
                      </a:r>
                    </a:p>
                  </a:txBody>
                  <a:tcPr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8854475"/>
                  </a:ext>
                </a:extLst>
              </a:tr>
              <a:tr h="1207363">
                <a:tc>
                  <a:txBody>
                    <a:bodyPr/>
                    <a:lstStyle/>
                    <a:p>
                      <a:endParaRPr lang="en-US" sz="1600" dirty="0">
                        <a:latin typeface="Tw Cen MT Condensed" panose="020B0606020104020203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55126451/4057068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Milk cleaning powder - 6 pb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Sachets for milk cleaning Seaco</a:t>
                      </a: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21002662</a:t>
                      </a:r>
                    </a:p>
                  </a:txBody>
                  <a:tcPr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02644">
                <a:tc>
                  <a:txBody>
                    <a:bodyPr/>
                    <a:lstStyle/>
                    <a:p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55126450/4057067</a:t>
                      </a:r>
                    </a:p>
                    <a:p>
                      <a:r>
                        <a:rPr lang="nl-NL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Coffee </a:t>
                      </a:r>
                      <a:r>
                        <a:rPr lang="nl-NL" sz="14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oil</a:t>
                      </a:r>
                      <a:r>
                        <a:rPr lang="nl-NL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remover tablets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Cleaning tabs for </a:t>
                      </a:r>
                      <a:r>
                        <a:rPr lang="en-US" sz="14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Saeco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21002663</a:t>
                      </a:r>
                    </a:p>
                  </a:txBody>
                  <a:tcPr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4793394"/>
                  </a:ext>
                </a:extLst>
              </a:tr>
              <a:tr h="1090904">
                <a:tc>
                  <a:txBody>
                    <a:bodyPr/>
                    <a:lstStyle/>
                    <a:p>
                      <a:endParaRPr lang="en-US" sz="1600" dirty="0">
                        <a:latin typeface="Tw Cen MT Condensed" panose="020B0606020104020203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D81AB4AF-A47D-422D-8915-184E3A739D99}"/>
              </a:ext>
            </a:extLst>
          </p:cNvPr>
          <p:cNvSpPr txBox="1"/>
          <p:nvPr/>
        </p:nvSpPr>
        <p:spPr>
          <a:xfrm rot="16200000">
            <a:off x="-1084076" y="2661213"/>
            <a:ext cx="3459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Evoca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cleaning/descaling products</a:t>
            </a:r>
            <a:endParaRPr kumimoji="0" lang="nl-NL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6" descr="A bottle of espresso machine&#10;&#10;Description automatically generated with medium confidence">
            <a:extLst>
              <a:ext uri="{FF2B5EF4-FFF2-40B4-BE49-F238E27FC236}">
                <a16:creationId xmlns:a16="http://schemas.microsoft.com/office/drawing/2014/main" id="{3949BB59-ACEC-4A43-99B6-F848CF52C2B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5615" y="933347"/>
            <a:ext cx="615402" cy="1107361"/>
          </a:xfrm>
          <a:prstGeom prst="rect">
            <a:avLst/>
          </a:prstGeom>
        </p:spPr>
      </p:pic>
      <p:pic>
        <p:nvPicPr>
          <p:cNvPr id="8" name="Picture 7" descr="A picture containing text, brand, general supply, box&#10;&#10;Description automatically generated">
            <a:extLst>
              <a:ext uri="{FF2B5EF4-FFF2-40B4-BE49-F238E27FC236}">
                <a16:creationId xmlns:a16="http://schemas.microsoft.com/office/drawing/2014/main" id="{1DCC8D93-2F87-4E31-8D12-E0F6EFC4E83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5636" y="2155489"/>
            <a:ext cx="1199516" cy="1079738"/>
          </a:xfrm>
          <a:prstGeom prst="rect">
            <a:avLst/>
          </a:prstGeom>
        </p:spPr>
      </p:pic>
      <p:pic>
        <p:nvPicPr>
          <p:cNvPr id="10" name="Picture 9" descr="SAECO MILK CIRCUIT CLEANING POWDER | epicrally.co.uk">
            <a:extLst>
              <a:ext uri="{FF2B5EF4-FFF2-40B4-BE49-F238E27FC236}">
                <a16:creationId xmlns:a16="http://schemas.microsoft.com/office/drawing/2014/main" id="{F85DE986-9D35-4217-B995-9C5D39F2702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5636" y="3375940"/>
            <a:ext cx="1199515" cy="11995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145358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ontent Placeholder 4">
            <a:extLst>
              <a:ext uri="{FF2B5EF4-FFF2-40B4-BE49-F238E27FC236}">
                <a16:creationId xmlns:a16="http://schemas.microsoft.com/office/drawing/2014/main" id="{1452479C-8CAB-4409-901F-56139766C82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14580298"/>
              </p:ext>
            </p:extLst>
          </p:nvPr>
        </p:nvGraphicFramePr>
        <p:xfrm>
          <a:off x="1572347" y="522198"/>
          <a:ext cx="10407217" cy="59384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609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639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974109">
                  <a:extLst>
                    <a:ext uri="{9D8B030D-6E8A-4147-A177-3AD203B41FA5}">
                      <a16:colId xmlns:a16="http://schemas.microsoft.com/office/drawing/2014/main" val="1659845975"/>
                    </a:ext>
                  </a:extLst>
                </a:gridCol>
              </a:tblGrid>
              <a:tr h="410530"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chemeClr val="bg1"/>
                        </a:solidFill>
                        <a:latin typeface="Tw Cen MT Condensed" panose="020B0606020104020203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200" dirty="0">
                          <a:solidFill>
                            <a:schemeClr val="bg1"/>
                          </a:solidFill>
                          <a:latin typeface="Tw Cen MT Condensed" panose="020B0606020104020203" pitchFamily="34" charset="0"/>
                          <a:ea typeface="+mn-ea"/>
                          <a:cs typeface="+mn-cs"/>
                        </a:rPr>
                        <a:t>SAP Number and Product name 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200" dirty="0">
                          <a:solidFill>
                            <a:schemeClr val="bg1"/>
                          </a:solidFill>
                          <a:latin typeface="Tw Cen MT Condensed" panose="020B0606020104020203" pitchFamily="34" charset="0"/>
                          <a:ea typeface="+mn-ea"/>
                          <a:cs typeface="+mn-cs"/>
                        </a:rPr>
                        <a:t>Product description 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200" dirty="0">
                          <a:solidFill>
                            <a:schemeClr val="bg1"/>
                          </a:solidFill>
                          <a:latin typeface="Tw Cen MT Condensed" panose="020B0606020104020203" pitchFamily="34" charset="0"/>
                          <a:ea typeface="+mn-ea"/>
                          <a:cs typeface="+mn-cs"/>
                        </a:rPr>
                        <a:t>Picture/vendor material number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98978">
                <a:tc>
                  <a:txBody>
                    <a:bodyPr/>
                    <a:lstStyle/>
                    <a:p>
                      <a:endParaRPr lang="en-US" sz="1600" dirty="0">
                        <a:latin typeface="Tw Cen MT Condensed" panose="020B0606020104020203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55121462/4242837</a:t>
                      </a:r>
                      <a:br>
                        <a:rPr lang="nl-NL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CLEANER (4X15 SACHETS OF 15 GR)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CLEANER (4X15 SACHETS OF 15 GR)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7.191.101.212</a:t>
                      </a:r>
                    </a:p>
                  </a:txBody>
                  <a:tcPr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81745">
                <a:tc>
                  <a:txBody>
                    <a:bodyPr/>
                    <a:lstStyle/>
                    <a:p>
                      <a:endParaRPr lang="en-US" sz="1600" dirty="0">
                        <a:latin typeface="Tw Cen MT Condensed" panose="020B0606020104020203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55116892</a:t>
                      </a:r>
                    </a:p>
                    <a:p>
                      <a:pPr marL="0" indent="0">
                        <a:buFont typeface="Arial"/>
                        <a:buNone/>
                        <a:defRPr/>
                      </a:pPr>
                      <a:r>
                        <a:rPr lang="sv-SE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RENEGITE 1 KARTON 10 x 1 KG </a:t>
                      </a:r>
                      <a:endParaRPr lang="nl-NL" sz="14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  <a:defRPr/>
                      </a:pPr>
                      <a:r>
                        <a:rPr lang="sv-SE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RENEGITE 1 KARTON 10 x 1 KG</a:t>
                      </a:r>
                      <a:endParaRPr lang="en-US" sz="14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  <a:defRPr/>
                      </a:pPr>
                      <a:r>
                        <a:rPr lang="en-US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7.190.102.201</a:t>
                      </a:r>
                    </a:p>
                  </a:txBody>
                  <a:tcPr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82395">
                <a:tc>
                  <a:txBody>
                    <a:bodyPr/>
                    <a:lstStyle/>
                    <a:p>
                      <a:endParaRPr lang="en-US" sz="1600" dirty="0">
                        <a:latin typeface="Tw Cen MT Condensed" panose="020B0606020104020203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55116395/39700</a:t>
                      </a:r>
                    </a:p>
                    <a:p>
                      <a:pPr marL="0" indent="0">
                        <a:buFont typeface="Arial"/>
                        <a:buNone/>
                        <a:defRPr/>
                      </a:pPr>
                      <a:r>
                        <a:rPr lang="nl-NL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RENEGITE DECALC 15X50G X4 </a:t>
                      </a:r>
                      <a:endParaRPr lang="en-US" sz="14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  <a:defRPr/>
                      </a:pPr>
                      <a:r>
                        <a:rPr lang="nl-NL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RENEGITE DECALC 15X50G X4 </a:t>
                      </a:r>
                      <a:endParaRPr lang="en-US" sz="14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  <a:defRPr/>
                      </a:pPr>
                      <a:r>
                        <a:rPr lang="en-US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7.190.101.212</a:t>
                      </a:r>
                    </a:p>
                  </a:txBody>
                  <a:tcPr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82395">
                <a:tc>
                  <a:txBody>
                    <a:bodyPr/>
                    <a:lstStyle/>
                    <a:p>
                      <a:endParaRPr lang="en-US" sz="1600" dirty="0">
                        <a:latin typeface="Tw Cen MT Condensed" panose="020B0606020104020203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55123901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CAFIZA E16 POT 100PCS A 1,2GR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4061280 </a:t>
                      </a:r>
                      <a:r>
                        <a:rPr lang="en-US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TP CAFIZA CLEANING TABLETS 100PC X12</a:t>
                      </a:r>
                      <a:endParaRPr lang="pt-BR" sz="14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pt-BR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CAFIZA E16 POT 100PCS A 1,2GR</a:t>
                      </a:r>
                    </a:p>
                    <a:p>
                      <a:pPr marL="0" indent="0">
                        <a:buFont typeface="Arial"/>
                        <a:buNone/>
                        <a:defRPr/>
                      </a:pPr>
                      <a:endParaRPr lang="en-US" sz="14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  <a:defRPr/>
                      </a:pPr>
                      <a:r>
                        <a:rPr lang="en-US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7.193.101.101</a:t>
                      </a:r>
                    </a:p>
                  </a:txBody>
                  <a:tcPr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9121486"/>
                  </a:ext>
                </a:extLst>
              </a:tr>
              <a:tr h="1082395">
                <a:tc>
                  <a:txBody>
                    <a:bodyPr/>
                    <a:lstStyle/>
                    <a:p>
                      <a:endParaRPr lang="en-US" sz="1600" dirty="0">
                        <a:latin typeface="Tw Cen MT Condensed" panose="020B0606020104020203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55115573/4055137 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FDSOT RINZA CLEANING TABLETS 100PC X1</a:t>
                      </a:r>
                      <a:b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14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Bravilor</a:t>
                      </a: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FDSOT RINZA CLEANING TABLETS 100PC X1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Cleaning tabs for </a:t>
                      </a:r>
                      <a:r>
                        <a:rPr lang="en-US" sz="14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Promesso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  <a:defRPr/>
                      </a:pPr>
                      <a:r>
                        <a:rPr lang="en-US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7.193.301.102</a:t>
                      </a:r>
                    </a:p>
                  </a:txBody>
                  <a:tcPr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4731307"/>
                  </a:ext>
                </a:extLst>
              </a:tr>
            </a:tbl>
          </a:graphicData>
        </a:graphic>
      </p:graphicFrame>
      <p:pic>
        <p:nvPicPr>
          <p:cNvPr id="18" name="Picture 17">
            <a:extLst>
              <a:ext uri="{FF2B5EF4-FFF2-40B4-BE49-F238E27FC236}">
                <a16:creationId xmlns:a16="http://schemas.microsoft.com/office/drawing/2014/main" id="{F566A596-E2DD-4CF7-97A7-04C30F16A9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89673" y="3250954"/>
            <a:ext cx="1028296" cy="99995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3B18B55-FC9A-460D-94DF-070FCF86D2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88243" y="2285477"/>
            <a:ext cx="429726" cy="882681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CE5AB3D6-8AE8-452E-95E4-052A81F40C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5046" y="1000493"/>
            <a:ext cx="889875" cy="110491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108C792-7178-4446-B0DC-84B5CF62A04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55047" y="4369410"/>
            <a:ext cx="794740" cy="93785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A8903F4-45A2-41B9-A44C-A910A760130D}"/>
              </a:ext>
            </a:extLst>
          </p:cNvPr>
          <p:cNvSpPr txBox="1"/>
          <p:nvPr/>
        </p:nvSpPr>
        <p:spPr>
          <a:xfrm rot="16200000">
            <a:off x="-952023" y="2859347"/>
            <a:ext cx="3657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/>
              <a:t>Bravilor</a:t>
            </a:r>
            <a:r>
              <a:rPr lang="en-GB" b="1" dirty="0"/>
              <a:t> cleaning/descaling products</a:t>
            </a:r>
            <a:endParaRPr lang="nl-NL" b="1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93FBAE1-2EDE-419E-BA3B-10E145600B3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55046" y="5458695"/>
            <a:ext cx="794741" cy="919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33077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4BF31DB3-8E34-44C5-B261-2DEC1B3CF625}"/>
              </a:ext>
            </a:extLst>
          </p:cNvPr>
          <p:cNvSpPr txBox="1"/>
          <p:nvPr/>
        </p:nvSpPr>
        <p:spPr>
          <a:xfrm rot="16200000">
            <a:off x="-1749385" y="2859347"/>
            <a:ext cx="52521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/>
              <a:t>Urnex</a:t>
            </a:r>
            <a:r>
              <a:rPr lang="en-GB" b="1" dirty="0"/>
              <a:t> &amp; Follet &amp; </a:t>
            </a:r>
            <a:r>
              <a:rPr lang="en-GB" b="1" dirty="0" err="1"/>
              <a:t>Cafetto</a:t>
            </a:r>
            <a:r>
              <a:rPr lang="en-GB" b="1" dirty="0"/>
              <a:t> cleaning/descaling products</a:t>
            </a:r>
            <a:endParaRPr lang="nl-NL" b="1" dirty="0"/>
          </a:p>
        </p:txBody>
      </p:sp>
      <p:graphicFrame>
        <p:nvGraphicFramePr>
          <p:cNvPr id="8" name="Content Placeholder 4">
            <a:extLst>
              <a:ext uri="{FF2B5EF4-FFF2-40B4-BE49-F238E27FC236}">
                <a16:creationId xmlns:a16="http://schemas.microsoft.com/office/drawing/2014/main" id="{8F6BFBAF-C10B-4B56-A884-040CBF22D1F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09974377"/>
              </p:ext>
            </p:extLst>
          </p:nvPr>
        </p:nvGraphicFramePr>
        <p:xfrm>
          <a:off x="1628494" y="935494"/>
          <a:ext cx="10407217" cy="58619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609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414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96524">
                  <a:extLst>
                    <a:ext uri="{9D8B030D-6E8A-4147-A177-3AD203B41FA5}">
                      <a16:colId xmlns:a16="http://schemas.microsoft.com/office/drawing/2014/main" val="1659845975"/>
                    </a:ext>
                  </a:extLst>
                </a:gridCol>
              </a:tblGrid>
              <a:tr h="410530"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chemeClr val="bg1"/>
                        </a:solidFill>
                        <a:latin typeface="Tw Cen MT Condensed" panose="020B0606020104020203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200" dirty="0">
                          <a:solidFill>
                            <a:schemeClr val="bg1"/>
                          </a:solidFill>
                          <a:latin typeface="Tw Cen MT Condensed" panose="020B0606020104020203" pitchFamily="34" charset="0"/>
                          <a:ea typeface="+mn-ea"/>
                          <a:cs typeface="+mn-cs"/>
                        </a:rPr>
                        <a:t>SAP Number and Product name </a:t>
                      </a: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200" dirty="0">
                          <a:solidFill>
                            <a:schemeClr val="bg1"/>
                          </a:solidFill>
                          <a:latin typeface="Tw Cen MT Condensed" panose="020B0606020104020203" pitchFamily="34" charset="0"/>
                          <a:ea typeface="+mn-ea"/>
                          <a:cs typeface="+mn-cs"/>
                        </a:rPr>
                        <a:t>Product description </a:t>
                      </a: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200" dirty="0">
                          <a:solidFill>
                            <a:schemeClr val="bg1"/>
                          </a:solidFill>
                          <a:latin typeface="Tw Cen MT Condensed" panose="020B0606020104020203" pitchFamily="34" charset="0"/>
                          <a:ea typeface="+mn-ea"/>
                          <a:cs typeface="+mn-cs"/>
                        </a:rPr>
                        <a:t>Picture/vendor material number</a:t>
                      </a: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98978">
                <a:tc>
                  <a:txBody>
                    <a:bodyPr/>
                    <a:lstStyle/>
                    <a:p>
                      <a:endParaRPr lang="en-US" sz="1600" dirty="0">
                        <a:latin typeface="Tw Cen MT Condensed" panose="020B0606020104020203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Expected phase-out from JDE Central Stock: 55060967: Oct 1st 2025. 4025909 : Jan 1st 2026</a:t>
                      </a:r>
                      <a:endParaRPr lang="nl-NL" sz="1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55060967/4025909  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RINZA M61 CLEANING TABLETS 120PC X1</a:t>
                      </a:r>
                      <a:b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14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Urnex</a:t>
                      </a: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 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Cleaning tabs for Excellence/NG120/</a:t>
                      </a:r>
                      <a:r>
                        <a:rPr lang="en-US" sz="14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Sprso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12-M61-UX120-12</a:t>
                      </a:r>
                    </a:p>
                  </a:txBody>
                  <a:tcPr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98978">
                <a:tc>
                  <a:txBody>
                    <a:bodyPr/>
                    <a:lstStyle/>
                    <a:p>
                      <a:endParaRPr lang="en-US" sz="1600" dirty="0">
                        <a:latin typeface="Tw Cen MT Condensed" panose="020B0606020104020203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55125979 </a:t>
                      </a:r>
                      <a:b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SAFECLEAN PLUS ICE MACHINE CLEANER</a:t>
                      </a:r>
                      <a:b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(Follet)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Cleaner liquid for Follett E7 ICE machine</a:t>
                      </a:r>
                      <a:endParaRPr lang="nl-NL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001149962</a:t>
                      </a:r>
                    </a:p>
                  </a:txBody>
                  <a:tcPr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4079163"/>
                  </a:ext>
                </a:extLst>
              </a:tr>
              <a:tr h="1298978">
                <a:tc>
                  <a:txBody>
                    <a:bodyPr/>
                    <a:lstStyle/>
                    <a:p>
                      <a:endParaRPr lang="en-US" sz="1600" dirty="0">
                        <a:latin typeface="Tw Cen MT Condensed" panose="020B0606020104020203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55128297/4009901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CAFETTO MFC RED 4.0 CLEANING TABS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14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Cafetto</a:t>
                      </a: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Cleaning tabs for Excellence/NG120/</a:t>
                      </a:r>
                      <a:r>
                        <a:rPr lang="en-US" sz="14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Sprso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E18643</a:t>
                      </a:r>
                    </a:p>
                  </a:txBody>
                  <a:tcPr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5728752"/>
                  </a:ext>
                </a:extLst>
              </a:tr>
              <a:tr h="1298978">
                <a:tc>
                  <a:txBody>
                    <a:bodyPr/>
                    <a:lstStyle/>
                    <a:p>
                      <a:endParaRPr lang="en-US" sz="1600" dirty="0">
                        <a:latin typeface="Tw Cen MT Condensed" panose="020B0606020104020203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nl-NL" sz="1400" b="1" dirty="0">
                          <a:effectLst/>
                        </a:rPr>
                        <a:t>BACK UP IN CASE CAFETTO CAN’T DELIVER</a:t>
                      </a:r>
                      <a:br>
                        <a:rPr lang="nl-NL" sz="1400" dirty="0">
                          <a:effectLst/>
                        </a:rPr>
                      </a:br>
                      <a:r>
                        <a:rPr lang="nl-NL" sz="1400" dirty="0">
                          <a:effectLst/>
                        </a:rPr>
                        <a:t>55128424</a:t>
                      </a:r>
                      <a:br>
                        <a:rPr lang="nl-NL" sz="1400" dirty="0">
                          <a:effectLst/>
                        </a:rPr>
                      </a:br>
                      <a:r>
                        <a:rPr lang="nl-NL" sz="1400" dirty="0">
                          <a:effectLst/>
                        </a:rPr>
                        <a:t>MILK SYSTEM CLEANING TABLETS 120PCS </a:t>
                      </a:r>
                      <a:br>
                        <a:rPr lang="nl-NL" sz="1400" dirty="0">
                          <a:effectLst/>
                        </a:rPr>
                      </a:br>
                      <a:r>
                        <a:rPr lang="nl-NL" sz="1400" dirty="0">
                          <a:effectLst/>
                        </a:rPr>
                        <a:t>(</a:t>
                      </a:r>
                      <a:r>
                        <a:rPr lang="nl-NL" sz="1400" dirty="0" err="1">
                          <a:effectLst/>
                        </a:rPr>
                        <a:t>Lujo</a:t>
                      </a:r>
                      <a:r>
                        <a:rPr lang="nl-NL" sz="1400" dirty="0">
                          <a:effectLst/>
                        </a:rPr>
                        <a:t>)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Cleaning tabs for Excellence/NG120/</a:t>
                      </a:r>
                      <a:r>
                        <a:rPr lang="en-US" sz="14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Sprso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83005 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7649568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FF8B18C2-5C80-4A9F-A0A9-C9251C1195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4316" y="1620564"/>
            <a:ext cx="415733" cy="122679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021E0B8-106B-9FE3-CAAC-3CB473BEFA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99380" y="2989584"/>
            <a:ext cx="350669" cy="115664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FB3812C-8AFB-C471-5535-11649C1524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74211" y="4342991"/>
            <a:ext cx="763020" cy="1156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719340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2153</TotalTime>
  <Words>715</Words>
  <Application>Microsoft Office PowerPoint</Application>
  <PresentationFormat>Widescreen</PresentationFormat>
  <Paragraphs>161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Tw Cen MT Condensed</vt:lpstr>
      <vt:lpstr>Kantoorthema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Overzicht nieuwe producten</dc:title>
  <dc:creator>Heijsteeg, Patrick</dc:creator>
  <cp:lastModifiedBy>Bakker, Bart</cp:lastModifiedBy>
  <cp:revision>169</cp:revision>
  <dcterms:created xsi:type="dcterms:W3CDTF">2016-08-02T11:25:12Z</dcterms:created>
  <dcterms:modified xsi:type="dcterms:W3CDTF">2026-03-10T12:05:29Z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6fd6a3f1-13ee-4193-aae5-4c5d46d7a876_Enabled">
    <vt:lpwstr>True</vt:lpwstr>
  </property>
  <property fmtid="{D5CDD505-2E9C-101B-9397-08002B2CF9AE}" pid="3" name="MSIP_Label_6fd6a3f1-13ee-4193-aae5-4c5d46d7a876_SiteId">
    <vt:lpwstr>22d30701-ec5e-4bdc-ba4f-b9234053b0a9</vt:lpwstr>
  </property>
  <property fmtid="{D5CDD505-2E9C-101B-9397-08002B2CF9AE}" pid="4" name="MSIP_Label_6fd6a3f1-13ee-4193-aae5-4c5d46d7a876_Owner">
    <vt:lpwstr>bart.bakker@jdecoffee.com</vt:lpwstr>
  </property>
  <property fmtid="{D5CDD505-2E9C-101B-9397-08002B2CF9AE}" pid="5" name="MSIP_Label_6fd6a3f1-13ee-4193-aae5-4c5d46d7a876_SetDate">
    <vt:lpwstr>2020-06-16T12:21:45.2089216Z</vt:lpwstr>
  </property>
  <property fmtid="{D5CDD505-2E9C-101B-9397-08002B2CF9AE}" pid="6" name="MSIP_Label_6fd6a3f1-13ee-4193-aae5-4c5d46d7a876_Name">
    <vt:lpwstr>Confidential</vt:lpwstr>
  </property>
  <property fmtid="{D5CDD505-2E9C-101B-9397-08002B2CF9AE}" pid="7" name="MSIP_Label_6fd6a3f1-13ee-4193-aae5-4c5d46d7a876_Application">
    <vt:lpwstr>Microsoft Azure Information Protection</vt:lpwstr>
  </property>
  <property fmtid="{D5CDD505-2E9C-101B-9397-08002B2CF9AE}" pid="8" name="MSIP_Label_6fd6a3f1-13ee-4193-aae5-4c5d46d7a876_Extended_MSFT_Method">
    <vt:lpwstr>Automatic</vt:lpwstr>
  </property>
  <property fmtid="{D5CDD505-2E9C-101B-9397-08002B2CF9AE}" pid="9" name="Sensitivity">
    <vt:lpwstr>Confidential</vt:lpwstr>
  </property>
</Properties>
</file>